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5" r:id="rId2"/>
    <p:sldId id="293" r:id="rId3"/>
    <p:sldId id="294" r:id="rId4"/>
    <p:sldId id="268" r:id="rId5"/>
    <p:sldId id="292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3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en-US" sz="16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Phase Year 1, Quarter1</a:t>
            </a:r>
          </a:p>
          <a:p>
            <a:pPr>
              <a:defRPr/>
            </a:pPr>
            <a:r>
              <a:rPr lang="en-US" sz="10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10/1/13 -12/31/13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'C:\Documents and Settings\randal.chenard\Local Settings\Temporary Internet Files\Content.Outlook\G4UWEWUS\SIMS Budgets\[SIM financials.xlsx]Costs'!$E$25</c:f>
              <c:strCache>
                <c:ptCount val="1"/>
                <c:pt idx="0">
                  <c:v>Budget</c:v>
                </c:pt>
              </c:strCache>
            </c:strRef>
          </c:tx>
          <c:spPr>
            <a:pattFill prst="pct25">
              <a:fgClr>
                <a:schemeClr val="tx1">
                  <a:lumMod val="85000"/>
                  <a:lumOff val="15000"/>
                </a:schemeClr>
              </a:fgClr>
              <a:bgClr>
                <a:schemeClr val="bg1"/>
              </a:bgClr>
            </a:pattFill>
          </c:spPr>
          <c:invertIfNegative val="0"/>
          <c:cat>
            <c:strRef>
              <c:f>'C:\Documents and Settings\randal.chenard\Local Settings\Temporary Internet Files\Content.Outlook\G4UWEWUS\SIMS Budgets\[SIM financials.xlsx]Costs'!$A$26:$A$32</c:f>
              <c:strCache>
                <c:ptCount val="7"/>
                <c:pt idx="0">
                  <c:v>State</c:v>
                </c:pt>
                <c:pt idx="1">
                  <c:v>Other</c:v>
                </c:pt>
                <c:pt idx="2">
                  <c:v>MHMC</c:v>
                </c:pt>
                <c:pt idx="3">
                  <c:v>QC</c:v>
                </c:pt>
                <c:pt idx="4">
                  <c:v>HIN</c:v>
                </c:pt>
                <c:pt idx="5">
                  <c:v>LG</c:v>
                </c:pt>
                <c:pt idx="6">
                  <c:v>Total</c:v>
                </c:pt>
              </c:strCache>
            </c:strRef>
          </c:cat>
          <c:val>
            <c:numRef>
              <c:f>'C:\Documents and Settings\randal.chenard\Local Settings\Temporary Internet Files\Content.Outlook\G4UWEWUS\SIMS Budgets\[SIM financials.xlsx]Costs'!$E$26:$E$32</c:f>
              <c:numCache>
                <c:formatCode>General</c:formatCode>
                <c:ptCount val="7"/>
                <c:pt idx="0">
                  <c:v>169226.5</c:v>
                </c:pt>
                <c:pt idx="1">
                  <c:v>31250.0</c:v>
                </c:pt>
                <c:pt idx="2">
                  <c:v>934059.0</c:v>
                </c:pt>
                <c:pt idx="3">
                  <c:v>405543.0</c:v>
                </c:pt>
                <c:pt idx="4">
                  <c:v>956187.0</c:v>
                </c:pt>
                <c:pt idx="5">
                  <c:v>0.0</c:v>
                </c:pt>
                <c:pt idx="6">
                  <c:v>2.4962655E6</c:v>
                </c:pt>
              </c:numCache>
            </c:numRef>
          </c:val>
        </c:ser>
        <c:ser>
          <c:idx val="1"/>
          <c:order val="1"/>
          <c:tx>
            <c:strRef>
              <c:f>'C:\Documents and Settings\randal.chenard\Local Settings\Temporary Internet Files\Content.Outlook\G4UWEWUS\SIMS Budgets\[SIM financials.xlsx]Costs'!$F$25</c:f>
              <c:strCache>
                <c:ptCount val="1"/>
                <c:pt idx="0">
                  <c:v>Spent</c:v>
                </c:pt>
              </c:strCache>
            </c:strRef>
          </c:tx>
          <c:spPr>
            <a:pattFill prst="wdDnDiag">
              <a:fgClr>
                <a:schemeClr val="tx1">
                  <a:lumMod val="85000"/>
                  <a:lumOff val="15000"/>
                </a:schemeClr>
              </a:fgClr>
              <a:bgClr>
                <a:schemeClr val="bg1"/>
              </a:bgClr>
            </a:pattFill>
          </c:spPr>
          <c:invertIfNegative val="0"/>
          <c:cat>
            <c:strRef>
              <c:f>'C:\Documents and Settings\randal.chenard\Local Settings\Temporary Internet Files\Content.Outlook\G4UWEWUS\SIMS Budgets\[SIM financials.xlsx]Costs'!$A$26:$A$32</c:f>
              <c:strCache>
                <c:ptCount val="7"/>
                <c:pt idx="0">
                  <c:v>State</c:v>
                </c:pt>
                <c:pt idx="1">
                  <c:v>Other</c:v>
                </c:pt>
                <c:pt idx="2">
                  <c:v>MHMC</c:v>
                </c:pt>
                <c:pt idx="3">
                  <c:v>QC</c:v>
                </c:pt>
                <c:pt idx="4">
                  <c:v>HIN</c:v>
                </c:pt>
                <c:pt idx="5">
                  <c:v>LG</c:v>
                </c:pt>
                <c:pt idx="6">
                  <c:v>Total</c:v>
                </c:pt>
              </c:strCache>
            </c:strRef>
          </c:cat>
          <c:val>
            <c:numRef>
              <c:f>'C:\Documents and Settings\randal.chenard\Local Settings\Temporary Internet Files\Content.Outlook\G4UWEWUS\SIMS Budgets\[SIM financials.xlsx]Costs'!$F$26:$F$32</c:f>
              <c:numCache>
                <c:formatCode>General</c:formatCode>
                <c:ptCount val="7"/>
                <c:pt idx="0">
                  <c:v>98532.05</c:v>
                </c:pt>
                <c:pt idx="1">
                  <c:v>31249.97</c:v>
                </c:pt>
                <c:pt idx="2">
                  <c:v>878519.0</c:v>
                </c:pt>
                <c:pt idx="3">
                  <c:v>405546.51</c:v>
                </c:pt>
                <c:pt idx="4">
                  <c:v>956187.0</c:v>
                </c:pt>
                <c:pt idx="5">
                  <c:v>0.0</c:v>
                </c:pt>
                <c:pt idx="6">
                  <c:v>2.37003453E6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126994600"/>
        <c:axId val="2070565608"/>
      </c:barChart>
      <c:catAx>
        <c:axId val="-21269946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070565608"/>
        <c:crosses val="autoZero"/>
        <c:auto val="1"/>
        <c:lblAlgn val="ctr"/>
        <c:lblOffset val="100"/>
        <c:noMultiLvlLbl val="0"/>
      </c:catAx>
      <c:valAx>
        <c:axId val="20705656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-2126994600"/>
        <c:crosses val="autoZero"/>
        <c:crossBetween val="between"/>
        <c:majorUnit val="100000.0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D82DC-9E69-4970-AE1D-E3A49B3E08D5}" type="datetimeFigureOut">
              <a:rPr lang="en-US" smtClean="0"/>
              <a:t>2/25/14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DAE05-8811-4DD9-AA30-7AB753988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1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AE5F-1ECF-4BAF-BFC8-EA70296C1E85}" type="datetime1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2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A0A4-0EB9-4CE4-A423-AA8E46CBE506}" type="datetime1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8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1D4D-1E49-4EE3-A8DD-7FC5E62708B6}" type="datetime1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6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913E-3126-4D3D-A2D6-E615922254FF}" type="datetime1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3E6-9EB9-43A5-8B7F-32E044F7F3AB}" type="datetime1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8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F386-F298-4A95-8D3E-54B0E5E183BE}" type="datetime1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3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5EBB-9BB3-4EF5-AFC1-F01DD8C05F04}" type="datetime1">
              <a:rPr lang="en-US" smtClean="0"/>
              <a:t>2/25/14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4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B8D-6F44-4F6B-8129-5DD674773D01}" type="datetime1">
              <a:rPr lang="en-US" smtClean="0"/>
              <a:t>2/25/14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C78E-4656-4D59-AC0F-EB243A157DB5}" type="datetime1">
              <a:rPr lang="en-US" smtClean="0"/>
              <a:t>2/25/14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3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B3FC2-B9B4-44F6-B262-A59321BD1BD5}" type="datetime1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9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E4BCF-799C-4159-BA90-DEDEC0969A81}" type="datetime1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3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39787-777E-4FA4-9786-E99E855D5B62}" type="datetime1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F39FD-BE67-4CEB-A95F-2426F157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8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 Program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FFY Q1,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1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SIM Program </a:t>
            </a:r>
            <a:br>
              <a:rPr lang="en-US" sz="2000" dirty="0" smtClean="0"/>
            </a:br>
            <a:r>
              <a:rPr lang="en-US" sz="1800" i="1" dirty="0" smtClean="0"/>
              <a:t>FFY 14 Q1 Status</a:t>
            </a:r>
            <a:endParaRPr lang="en-US" sz="1800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696166"/>
              </p:ext>
            </p:extLst>
          </p:nvPr>
        </p:nvGraphicFramePr>
        <p:xfrm>
          <a:off x="533400" y="990600"/>
          <a:ext cx="8229600" cy="5330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914400"/>
                <a:gridCol w="4572000"/>
              </a:tblGrid>
              <a:tr h="497025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SIM Program Overall Status and Description: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7375">
                <a:tc>
                  <a:txBody>
                    <a:bodyPr/>
                    <a:lstStyle/>
                    <a:p>
                      <a:r>
                        <a:rPr lang="en-US" dirty="0" smtClean="0"/>
                        <a:t>Overall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Key</a:t>
                      </a:r>
                      <a:r>
                        <a:rPr lang="en-US" sz="1000" baseline="0" dirty="0" smtClean="0"/>
                        <a:t> delays and issues in evaluation and concern regarding SIM contract completion create the ‘caution’ in overall status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Status by Objective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Status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Status</a:t>
                      </a:r>
                      <a:r>
                        <a:rPr lang="en-US" i="1" baseline="0" dirty="0" smtClean="0"/>
                        <a:t> Description</a:t>
                      </a:r>
                      <a:endParaRPr lang="en-US" i="1" dirty="0"/>
                    </a:p>
                  </a:txBody>
                  <a:tcPr/>
                </a:tc>
              </a:tr>
              <a:tr h="56977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 1: SIM Governance Process/Structure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baseline="0" dirty="0" smtClean="0">
                          <a:latin typeface="+mn-lt"/>
                        </a:rPr>
                        <a:t>All Governance meetings have been held in FFY14 1Q, with strong attendance and engagement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baseline="0" dirty="0" smtClean="0">
                          <a:latin typeface="+mn-lt"/>
                        </a:rPr>
                        <a:t>Governance process, decision making continues to be refined w/ experience with actual development and issue escalation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baseline="0" dirty="0" smtClean="0">
                          <a:latin typeface="+mn-lt"/>
                        </a:rPr>
                        <a:t>All Partners have reported subcommittee governance in green status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000" baseline="0" dirty="0" smtClean="0">
                        <a:latin typeface="+mn-lt"/>
                      </a:endParaRPr>
                    </a:p>
                  </a:txBody>
                  <a:tcPr/>
                </a:tc>
              </a:tr>
              <a:tr h="13892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 2:  SIM Operational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000" dirty="0" smtClean="0">
                          <a:latin typeface="+mn-lt"/>
                        </a:rPr>
                        <a:t>Main processes – project reporting, invoicing, on</a:t>
                      </a:r>
                      <a:r>
                        <a:rPr lang="en-US" sz="1000" baseline="0" dirty="0" smtClean="0">
                          <a:latin typeface="+mn-lt"/>
                        </a:rPr>
                        <a:t> track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000" baseline="0" dirty="0" smtClean="0">
                          <a:latin typeface="+mn-lt"/>
                        </a:rPr>
                        <a:t>Governance decision making/informational flow process in process of being documented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SIM</a:t>
                      </a:r>
                      <a:r>
                        <a:rPr lang="en-US" sz="1000" baseline="0" dirty="0" smtClean="0">
                          <a:latin typeface="+mn-lt"/>
                        </a:rPr>
                        <a:t> Budget/Contract Coordinator role filled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baseline="0" dirty="0" smtClean="0">
                          <a:latin typeface="+mn-lt"/>
                        </a:rPr>
                        <a:t>Moving forward w/ hiring of SIM Project Coordination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baseline="0" dirty="0" smtClean="0">
                          <a:latin typeface="+mn-lt"/>
                        </a:rPr>
                        <a:t>Administrative assistance secured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Evaluation Award is in appeal process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Significant</a:t>
                      </a:r>
                      <a:r>
                        <a:rPr lang="en-US" sz="1000" baseline="0" dirty="0" smtClean="0">
                          <a:latin typeface="+mn-lt"/>
                        </a:rPr>
                        <a:t> delays and risk to effective SIM evaluation are risk</a:t>
                      </a:r>
                      <a:endParaRPr lang="en-US" sz="1000" dirty="0" smtClean="0">
                        <a:latin typeface="+mn-lt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</a:tr>
              <a:tr h="57567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 3:  SIM Program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+mn-lt"/>
                        </a:rPr>
                        <a:t>Great progress made in plan synchronization in 1</a:t>
                      </a:r>
                      <a:r>
                        <a:rPr lang="en-US" sz="1000" baseline="30000" dirty="0" smtClean="0">
                          <a:latin typeface="+mn-lt"/>
                        </a:rPr>
                        <a:t>st</a:t>
                      </a:r>
                      <a:r>
                        <a:rPr lang="en-US" sz="1000" dirty="0" smtClean="0">
                          <a:latin typeface="+mn-lt"/>
                        </a:rPr>
                        <a:t> Quarter which led to project plan adjustments</a:t>
                      </a:r>
                      <a:r>
                        <a:rPr lang="en-US" sz="1000" baseline="0" dirty="0" smtClean="0">
                          <a:latin typeface="+mn-lt"/>
                        </a:rPr>
                        <a:t> and deeper understanding of integration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 3:  SIM Budget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000" dirty="0" smtClean="0">
                          <a:latin typeface="+mn-lt"/>
                        </a:rPr>
                        <a:t>Budget Coordinator hire has tremendously moved budget management capability forward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000" dirty="0" smtClean="0">
                          <a:latin typeface="+mn-lt"/>
                        </a:rPr>
                        <a:t>Through 1</a:t>
                      </a:r>
                      <a:r>
                        <a:rPr lang="en-US" sz="1000" baseline="30000" dirty="0" smtClean="0">
                          <a:latin typeface="+mn-lt"/>
                        </a:rPr>
                        <a:t>st</a:t>
                      </a:r>
                      <a:r>
                        <a:rPr lang="en-US" sz="1000" baseline="0" dirty="0" smtClean="0">
                          <a:latin typeface="+mn-lt"/>
                        </a:rPr>
                        <a:t> Q, finished  approx. 95% of budget</a:t>
                      </a:r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3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SIM Program </a:t>
            </a:r>
            <a:br>
              <a:rPr lang="en-US" sz="2000" dirty="0" smtClean="0"/>
            </a:br>
            <a:r>
              <a:rPr lang="en-US" sz="1800" i="1" dirty="0" smtClean="0"/>
              <a:t>FFY 14 Q2 Outlook</a:t>
            </a:r>
            <a:endParaRPr lang="en-US" sz="1800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318887"/>
              </p:ext>
            </p:extLst>
          </p:nvPr>
        </p:nvGraphicFramePr>
        <p:xfrm>
          <a:off x="533400" y="990600"/>
          <a:ext cx="8229600" cy="4746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990600"/>
                <a:gridCol w="4495800"/>
              </a:tblGrid>
              <a:tr h="497025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Outlook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Outlook Narrative</a:t>
                      </a:r>
                      <a:endParaRPr lang="en-US" dirty="0"/>
                    </a:p>
                  </a:txBody>
                  <a:tcPr/>
                </a:tc>
              </a:tr>
              <a:tr h="56977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 1: SIM Governance Process/Structure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200" baseline="0" dirty="0" smtClean="0"/>
                        <a:t>SIM Governance processes better aligned and organized so that information reporting and committee ‘ask’ should be clearer and effectively organized </a:t>
                      </a:r>
                    </a:p>
                  </a:txBody>
                  <a:tcPr/>
                </a:tc>
              </a:tr>
              <a:tr h="183831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 2:  SIM Operational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/>
                        <a:t>Updated</a:t>
                      </a:r>
                      <a:r>
                        <a:rPr lang="en-US" sz="1000" baseline="0" dirty="0" smtClean="0"/>
                        <a:t> 30 month partner contracts to be submitted to AG for full review.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Need to have them approved by the AG by March 15 to ensure no interruption in SIM services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Evaluation process at risk of significant delay due to appeal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Additional SIM contracts for later starting SIM objectives need to be further defined and RFP process started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Risk Mitigation Process to be developed and implemented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SIM hiring process scheduled to be completed in 2Q</a:t>
                      </a:r>
                      <a:endParaRPr lang="en-US" sz="1000" dirty="0"/>
                    </a:p>
                  </a:txBody>
                  <a:tcPr/>
                </a:tc>
              </a:tr>
              <a:tr h="7907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 3:  SIM Program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/>
                        <a:t>SIM Plans have been </a:t>
                      </a:r>
                      <a:r>
                        <a:rPr lang="en-US" sz="1000" dirty="0" err="1" smtClean="0"/>
                        <a:t>baselined</a:t>
                      </a:r>
                      <a:r>
                        <a:rPr lang="en-US" sz="1000" baseline="0" dirty="0" smtClean="0"/>
                        <a:t> and reporting process developed and implemented which should enable effective plan monitoring and communication</a:t>
                      </a:r>
                    </a:p>
                  </a:txBody>
                  <a:tcPr/>
                </a:tc>
              </a:tr>
              <a:tr h="98043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 3:  SIM Budget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000" dirty="0" smtClean="0"/>
                        <a:t>SIM</a:t>
                      </a:r>
                      <a:r>
                        <a:rPr lang="en-US" sz="1000" baseline="0" dirty="0" smtClean="0"/>
                        <a:t> funds effectively unrestricted which will enable State to meet invoicing requirements through 2Q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4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Picture Placeholder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643747369"/>
              </p:ext>
            </p:extLst>
          </p:nvPr>
        </p:nvGraphicFramePr>
        <p:xfrm>
          <a:off x="457200" y="228600"/>
          <a:ext cx="8229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539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 Program Activities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2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SIM Program Status</a:t>
            </a:r>
            <a:br>
              <a:rPr lang="en-US" sz="2800" dirty="0" smtClean="0"/>
            </a:br>
            <a:r>
              <a:rPr lang="en-US" sz="2800" dirty="0" smtClean="0"/>
              <a:t>FFY 14 Detail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710357"/>
              </p:ext>
            </p:extLst>
          </p:nvPr>
        </p:nvGraphicFramePr>
        <p:xfrm>
          <a:off x="533400" y="990600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914400"/>
                <a:gridCol w="4572000"/>
              </a:tblGrid>
              <a:tr h="497025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r>
                        <a:rPr lang="en-US" baseline="0" dirty="0" smtClean="0"/>
                        <a:t> Description</a:t>
                      </a:r>
                      <a:endParaRPr lang="en-US" dirty="0"/>
                    </a:p>
                  </a:txBody>
                  <a:tcPr/>
                </a:tc>
              </a:tr>
              <a:tr h="98043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 Staffing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SIM</a:t>
                      </a:r>
                      <a:r>
                        <a:rPr lang="en-US" sz="1400" baseline="0" dirty="0" smtClean="0"/>
                        <a:t> Budget/Contract Coordinator role filled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Administrative assistance secured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Moving forward w/ hiring of SIM Project Coordination</a:t>
                      </a:r>
                      <a:endParaRPr lang="en-US" sz="1400" dirty="0"/>
                    </a:p>
                  </a:txBody>
                  <a:tcPr/>
                </a:tc>
              </a:tr>
              <a:tr h="183831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 Process Development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Main processes – project reporting, invoicing, on</a:t>
                      </a:r>
                      <a:r>
                        <a:rPr lang="en-US" sz="1400" baseline="0" dirty="0" smtClean="0"/>
                        <a:t> track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Governance process, decision making continues to be refined w/ experience with actual development and issue escalation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Governance decision making/informational flow process in process of being documented</a:t>
                      </a:r>
                      <a:endParaRPr lang="en-US" sz="1400" dirty="0"/>
                    </a:p>
                  </a:txBody>
                  <a:tcPr/>
                </a:tc>
              </a:tr>
              <a:tr h="12663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Contracting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 Updated</a:t>
                      </a:r>
                      <a:r>
                        <a:rPr lang="en-US" sz="1400" baseline="0" dirty="0" smtClean="0"/>
                        <a:t> 30 </a:t>
                      </a:r>
                      <a:r>
                        <a:rPr lang="en-US" sz="1400" baseline="0" dirty="0" err="1" smtClean="0"/>
                        <a:t>mo</a:t>
                      </a:r>
                      <a:r>
                        <a:rPr lang="en-US" sz="1400" baseline="0" dirty="0" smtClean="0"/>
                        <a:t> contracts to be submitted to AG for full review.</a:t>
                      </a:r>
                    </a:p>
                    <a:p>
                      <a:r>
                        <a:rPr lang="en-US" sz="1400" baseline="0" dirty="0" smtClean="0"/>
                        <a:t>- Need to have them approved by the AG by March 15 to ensure no interruption in SIM services</a:t>
                      </a:r>
                      <a:endParaRPr lang="en-US" sz="1400" dirty="0"/>
                    </a:p>
                  </a:txBody>
                  <a:tcPr/>
                </a:tc>
              </a:tr>
              <a:tr h="98043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Evaluation Process and Contracting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Award is in appeal process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Significant</a:t>
                      </a:r>
                      <a:r>
                        <a:rPr lang="en-US" sz="1400" baseline="0" dirty="0" smtClean="0"/>
                        <a:t> delays and risk to effective SIM evaluation are at risk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39FD-BE67-4CEB-A95F-2426F15793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6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524</Words>
  <Application>Microsoft Macintosh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SIM Program Status</vt:lpstr>
      <vt:lpstr>SIM Program  FFY 14 Q1 Status</vt:lpstr>
      <vt:lpstr>SIM Program  FFY 14 Q2 Outlook</vt:lpstr>
      <vt:lpstr>PowerPoint Presentation</vt:lpstr>
      <vt:lpstr>SIM Program Activities</vt:lpstr>
      <vt:lpstr>SIM Program Status FFY 14 Detail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Metric Development Approach</dc:title>
  <dc:creator>Chenard, Randal</dc:creator>
  <cp:lastModifiedBy>Trevor Putnoky</cp:lastModifiedBy>
  <cp:revision>53</cp:revision>
  <dcterms:created xsi:type="dcterms:W3CDTF">2013-12-10T19:14:19Z</dcterms:created>
  <dcterms:modified xsi:type="dcterms:W3CDTF">2014-02-25T14:15:25Z</dcterms:modified>
</cp:coreProperties>
</file>